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3" r:id="rId3"/>
    <p:sldId id="257" r:id="rId4"/>
    <p:sldId id="272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5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3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93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76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10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31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8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33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34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62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4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pearls.ru/author/jim+rohn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jp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ndia.ru/text/category/1_sentyabrya/" TargetMode="External"/><Relationship Id="rId3" Type="http://schemas.openxmlformats.org/officeDocument/2006/relationships/hyperlink" Target="https://mega-talant.com/" TargetMode="External"/><Relationship Id="rId7" Type="http://schemas.openxmlformats.org/officeDocument/2006/relationships/hyperlink" Target="https://multiurok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urok.ru/" TargetMode="External"/><Relationship Id="rId5" Type="http://schemas.openxmlformats.org/officeDocument/2006/relationships/hyperlink" Target="http://www.planeta-kniga.ru/" TargetMode="External"/><Relationship Id="rId4" Type="http://schemas.openxmlformats.org/officeDocument/2006/relationships/hyperlink" Target="https://znanio.ru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school background1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0" y="7937"/>
            <a:ext cx="9143999" cy="685006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Творческий отчет по самообразованию ШМО начальных классов</a:t>
            </a:r>
            <a:endParaRPr lang="ru-RU" sz="5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052736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МБОУ « ООШ №1» МО « ЛМР» РТ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99592" y="4941168"/>
            <a:ext cx="73448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«Формальное образование поможет вам выжить. Самообразование приведет </a:t>
            </a:r>
            <a:r>
              <a:rPr lang="ru-RU" sz="2400" i="1" dirty="0" smtClean="0">
                <a:solidFill>
                  <a:prstClr val="black"/>
                </a:solidFill>
                <a:latin typeface="Arial" charset="0"/>
              </a:rPr>
              <a:t>вас к</a:t>
            </a: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 успеху».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 </a:t>
            </a:r>
            <a:r>
              <a:rPr lang="ru-RU" sz="2400" i="1" dirty="0">
                <a:solidFill>
                  <a:prstClr val="black"/>
                </a:solidFill>
                <a:latin typeface="Arial" charset="0"/>
                <a:hlinkClick r:id="rId2" tooltip="Джим Рон"/>
              </a:rPr>
              <a:t>Джим </a:t>
            </a:r>
            <a:r>
              <a:rPr lang="ru-RU" sz="2400" i="1" dirty="0" err="1">
                <a:solidFill>
                  <a:prstClr val="black"/>
                </a:solidFill>
                <a:latin typeface="Arial" charset="0"/>
                <a:hlinkClick r:id="rId2" tooltip="Джим Рон"/>
              </a:rPr>
              <a:t>Рон</a:t>
            </a:r>
            <a:endParaRPr lang="ru-RU" sz="2400" i="1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6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40" y="677106"/>
            <a:ext cx="2448272" cy="32643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222" y="707262"/>
            <a:ext cx="2452144" cy="32695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90" y="3861048"/>
            <a:ext cx="3752645" cy="2636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21"/>
          <a:stretch/>
        </p:blipFill>
        <p:spPr>
          <a:xfrm>
            <a:off x="4716016" y="3861048"/>
            <a:ext cx="4104456" cy="26369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116" y="704914"/>
            <a:ext cx="3419870" cy="3236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970" y="73394"/>
            <a:ext cx="8644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Результативность работы по самообразованию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82415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3563888" cy="26729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19"/>
          <a:stretch/>
        </p:blipFill>
        <p:spPr>
          <a:xfrm>
            <a:off x="5364088" y="3822481"/>
            <a:ext cx="3438450" cy="26917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143" y="332656"/>
            <a:ext cx="3552395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13" y="310072"/>
            <a:ext cx="3359887" cy="25199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4404" y="1779889"/>
            <a:ext cx="2475191" cy="32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4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77" y="379010"/>
            <a:ext cx="3707904" cy="29059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74516"/>
            <a:ext cx="3312368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29000"/>
            <a:ext cx="3815916" cy="307451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36" y="379010"/>
            <a:ext cx="3419475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06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0648"/>
            <a:ext cx="3827777" cy="25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8865"/>
            <a:ext cx="3815443" cy="25420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05064"/>
            <a:ext cx="3825561" cy="2527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66" y="4005064"/>
            <a:ext cx="3971933" cy="2527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2776" r="-313" b="50109"/>
          <a:stretch/>
        </p:blipFill>
        <p:spPr>
          <a:xfrm>
            <a:off x="2601551" y="2464390"/>
            <a:ext cx="3867893" cy="242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2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7896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395536" y="116632"/>
            <a:ext cx="8424936" cy="79208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</a:rPr>
              <a:t>Источники самообразования</a:t>
            </a:r>
            <a:endParaRPr lang="ru-RU" sz="3600" dirty="0">
              <a:solidFill>
                <a:schemeClr val="tx1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023566"/>
            <a:ext cx="849694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Кудряшова, Т.Г.</a:t>
            </a: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Групповая форма обучения как условие реализации деятельностного подхода /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Т.Г.Кудряшова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О.В.Чиханова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Начальная школа плюс До и После. – 2007. №3.</a:t>
            </a:r>
            <a:endParaRPr lang="ru-RU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816" y="1655477"/>
            <a:ext cx="82476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И.В.Носова. Особенности работы в малых группах. – ж. «Начальная школа плюс до и после»,№6 – 2004 г., стр. 69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032" y="2049305"/>
            <a:ext cx="824542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Савушкина, Т.П.</a:t>
            </a: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Аспекты группового обучения младших школьников / Т.П. Савушкина Завуч начальной школы. – 2008.–№ 4.</a:t>
            </a:r>
            <a:endParaRPr lang="ru-RU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5589" y="2544699"/>
            <a:ext cx="4481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Мега талант-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https://mega-talant.com/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2014" y="2912087"/>
            <a:ext cx="3650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Знанио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-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://znanio.ru/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6105" y="3302441"/>
            <a:ext cx="72875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Издательство планета-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://www.planeta-kniga.ru/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2014" y="3764106"/>
            <a:ext cx="3717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Инфо урок-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://infourok.ru/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78" y="4065517"/>
            <a:ext cx="4126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Мульти урок-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://multiurok.ru/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2014" y="4419699"/>
            <a:ext cx="828845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Педжурнал сетевое издание-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://pedjournal.ru/pub.html?id=948492</a:t>
            </a:r>
          </a:p>
          <a:p>
            <a:r>
              <a:rPr lang="en-US" sz="100" dirty="0" smtClean="0">
                <a:solidFill>
                  <a:srgbClr val="000000"/>
                </a:solidFill>
                <a:latin typeface="lvetica"/>
              </a:rPr>
              <a:t>Powered </a:t>
            </a:r>
            <a:r>
              <a:rPr lang="en-US" sz="100" dirty="0">
                <a:solidFill>
                  <a:srgbClr val="000000"/>
                </a:solidFill>
                <a:latin typeface="lvetica"/>
              </a:rPr>
              <a:t>by TCPDF (www.tcpdf.org)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0585" y="4837911"/>
            <a:ext cx="423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1 сентября"/>
              </a:rPr>
              <a:t>1 сентября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 http://1september.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2240" y="5134764"/>
            <a:ext cx="5793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Сеть творческих учителей  (http://www.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-n.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4375" y="5579324"/>
            <a:ext cx="3268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школа Учи .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863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83" y="-7896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-16983" y="194436"/>
            <a:ext cx="8820472" cy="645333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1483203" y="3689632"/>
            <a:ext cx="6138863" cy="1063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 за внимание!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27584" y="1196752"/>
            <a:ext cx="783967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чувствую себя вправе сказать: да здравствует самообразование во всех областях!...Только те знания прочны и ценны, которые вы добывали сами. Всякое знание должно быть открытием, которое вы сделали сами…»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К.И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Чуковский </a:t>
            </a:r>
          </a:p>
        </p:txBody>
      </p:sp>
    </p:spTree>
    <p:extLst>
      <p:ext uri="{BB962C8B-B14F-4D97-AF65-F5344CB8AC3E}">
        <p14:creationId xmlns:p14="http://schemas.microsoft.com/office/powerpoint/2010/main" val="151813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329421" cy="687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3370684"/>
            <a:ext cx="4776547" cy="3487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2576"/>
            <a:ext cx="4776549" cy="326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8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school background1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0"/>
            <a:ext cx="85124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Тема МО «Повышение </a:t>
            </a:r>
            <a:r>
              <a:rPr lang="ru-RU" sz="2400" b="1" dirty="0"/>
              <a:t>эффективности и качества образования путем внедрения активных методов обучения, направленных на развитие </a:t>
            </a:r>
            <a:r>
              <a:rPr lang="ru-RU" sz="2400" b="1" dirty="0" smtClean="0"/>
              <a:t>УУД  в </a:t>
            </a:r>
            <a:r>
              <a:rPr lang="ru-RU" sz="2400" b="1" dirty="0"/>
              <a:t>начальной школе» 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0" y="404664"/>
            <a:ext cx="9144000" cy="645333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27584" y="1196752"/>
            <a:ext cx="7949996" cy="47890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Темы по самообразованию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Андриянова Л.А. </a:t>
            </a:r>
            <a:r>
              <a:rPr lang="ru-RU" sz="2400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Формирование УУД на уроках математики в рамках реализации ФГОС НОО</a:t>
            </a:r>
            <a:r>
              <a:rPr lang="ru-RU" sz="2400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»;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Иванова Л.Ю.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«Формирование УУД на уроках гуманитарного цикла в рамках реализации ФГОС»;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Мельникова Н.А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«Групповая работа как средство формирования УУД»;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Магомедова К.Б.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учащихся в процессе формирования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УУД».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91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3"/>
          <p:cNvSpPr>
            <a:spLocks noChangeArrowheads="1"/>
          </p:cNvSpPr>
          <p:nvPr/>
        </p:nvSpPr>
        <p:spPr bwMode="auto">
          <a:xfrm>
            <a:off x="323527" y="1412776"/>
            <a:ext cx="3600401" cy="3363068"/>
          </a:xfrm>
          <a:prstGeom prst="rightArrow">
            <a:avLst/>
          </a:prstGeom>
          <a:gradFill rotWithShape="1">
            <a:gsLst>
              <a:gs pos="0">
                <a:srgbClr val="6585CF">
                  <a:shade val="51000"/>
                  <a:satMod val="130000"/>
                </a:srgbClr>
              </a:gs>
              <a:gs pos="80000">
                <a:srgbClr val="6585CF">
                  <a:shade val="93000"/>
                  <a:satMod val="130000"/>
                </a:srgbClr>
              </a:gs>
              <a:gs pos="100000">
                <a:srgbClr val="6585C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anchor="ctr">
            <a:flatTx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лан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самообразованию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auto">
          <a:xfrm>
            <a:off x="5076056" y="305093"/>
            <a:ext cx="3733800" cy="782023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Диагностический</a:t>
            </a:r>
            <a:endParaRPr kumimoji="0" lang="ru-RU" alt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AutoShape 26"/>
          <p:cNvSpPr>
            <a:spLocks noChangeArrowheads="1"/>
          </p:cNvSpPr>
          <p:nvPr/>
        </p:nvSpPr>
        <p:spPr bwMode="auto">
          <a:xfrm>
            <a:off x="4972163" y="1571048"/>
            <a:ext cx="3854586" cy="808755"/>
          </a:xfrm>
          <a:prstGeom prst="roundRect">
            <a:avLst>
              <a:gd name="adj" fmla="val 1823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.Прогностический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</a:t>
            </a: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auto">
          <a:xfrm>
            <a:off x="5035761" y="5517232"/>
            <a:ext cx="3814390" cy="763588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kern="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.Обобщающий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Line 48"/>
          <p:cNvSpPr>
            <a:spLocks noChangeShapeType="1"/>
          </p:cNvSpPr>
          <p:nvPr/>
        </p:nvSpPr>
        <p:spPr bwMode="auto">
          <a:xfrm>
            <a:off x="3203848" y="4005063"/>
            <a:ext cx="1755614" cy="1893963"/>
          </a:xfrm>
          <a:prstGeom prst="line">
            <a:avLst/>
          </a:prstGeom>
          <a:noFill/>
          <a:ln w="38100" cap="flat" cmpd="sng" algn="ctr">
            <a:solidFill>
              <a:srgbClr val="9CB084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Line 48"/>
          <p:cNvSpPr>
            <a:spLocks noChangeShapeType="1"/>
          </p:cNvSpPr>
          <p:nvPr/>
        </p:nvSpPr>
        <p:spPr bwMode="auto">
          <a:xfrm flipV="1">
            <a:off x="3959930" y="2057226"/>
            <a:ext cx="999531" cy="1037084"/>
          </a:xfrm>
          <a:prstGeom prst="line">
            <a:avLst/>
          </a:prstGeom>
          <a:noFill/>
          <a:ln w="38100" cap="flat" cmpd="sng" algn="ctr">
            <a:solidFill>
              <a:srgbClr val="9CB084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Line 48"/>
          <p:cNvSpPr>
            <a:spLocks noChangeShapeType="1"/>
          </p:cNvSpPr>
          <p:nvPr/>
        </p:nvSpPr>
        <p:spPr bwMode="auto">
          <a:xfrm flipV="1">
            <a:off x="2843808" y="609894"/>
            <a:ext cx="2232247" cy="1285978"/>
          </a:xfrm>
          <a:prstGeom prst="line">
            <a:avLst/>
          </a:prstGeom>
          <a:noFill/>
          <a:ln w="38100" cap="flat" cmpd="sng" algn="ctr">
            <a:solidFill>
              <a:srgbClr val="9CB084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Line 48"/>
          <p:cNvSpPr>
            <a:spLocks noChangeShapeType="1"/>
          </p:cNvSpPr>
          <p:nvPr/>
        </p:nvSpPr>
        <p:spPr bwMode="auto">
          <a:xfrm>
            <a:off x="3959931" y="3094309"/>
            <a:ext cx="910736" cy="910753"/>
          </a:xfrm>
          <a:prstGeom prst="line">
            <a:avLst/>
          </a:prstGeom>
          <a:noFill/>
          <a:ln w="38100" cap="flat" cmpd="sng" algn="ctr">
            <a:solidFill>
              <a:srgbClr val="9CB084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70667" y="3356992"/>
            <a:ext cx="393918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.Практический</a:t>
            </a:r>
          </a:p>
        </p:txBody>
      </p:sp>
    </p:spTree>
    <p:extLst>
      <p:ext uri="{BB962C8B-B14F-4D97-AF65-F5344CB8AC3E}">
        <p14:creationId xmlns:p14="http://schemas.microsoft.com/office/powerpoint/2010/main" val="88408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395535" y="0"/>
            <a:ext cx="8457225" cy="9944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Формы работы по самообразованию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0" y="994420"/>
            <a:ext cx="8852760" cy="54589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SzPts val="1000"/>
              <a:tabLst>
                <a:tab pos="457200" algn="l"/>
              </a:tabLst>
            </a:pPr>
            <a:r>
              <a:rPr lang="ru-RU" sz="3200" dirty="0" smtClean="0">
                <a:latin typeface="Times New Roman"/>
                <a:ea typeface="Calibri"/>
              </a:rPr>
              <a:t>-выступление </a:t>
            </a:r>
            <a:r>
              <a:rPr lang="ru-RU" sz="3200" dirty="0">
                <a:latin typeface="Times New Roman"/>
                <a:ea typeface="Calibri"/>
              </a:rPr>
              <a:t>на заседаниях ШМО, ММО, </a:t>
            </a:r>
            <a:r>
              <a:rPr lang="ru-RU" sz="3200" dirty="0" smtClean="0">
                <a:latin typeface="Times New Roman"/>
                <a:ea typeface="Calibri"/>
              </a:rPr>
              <a:t>педсоветах</a:t>
            </a:r>
            <a:r>
              <a:rPr lang="ru-RU" sz="3200" dirty="0">
                <a:latin typeface="Times New Roman"/>
                <a:ea typeface="Calibri"/>
              </a:rPr>
              <a:t>;</a:t>
            </a:r>
            <a:endParaRPr lang="ru-RU" sz="3200" dirty="0" smtClean="0">
              <a:latin typeface="Times New Roman"/>
              <a:ea typeface="Calibri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ru-RU" sz="3200" dirty="0" smtClean="0">
                <a:latin typeface="Times New Roman"/>
                <a:ea typeface="Calibri"/>
              </a:rPr>
              <a:t>-участие </a:t>
            </a:r>
            <a:r>
              <a:rPr lang="ru-RU" sz="3200" dirty="0">
                <a:latin typeface="Times New Roman"/>
                <a:ea typeface="Calibri"/>
              </a:rPr>
              <a:t>в конкурсах, семинарах, </a:t>
            </a:r>
            <a:r>
              <a:rPr lang="ru-RU" sz="3200" dirty="0" smtClean="0">
                <a:latin typeface="Times New Roman"/>
                <a:ea typeface="Calibri"/>
              </a:rPr>
              <a:t>конференциях;</a:t>
            </a:r>
          </a:p>
          <a:p>
            <a:pPr lvl="0" algn="just">
              <a:buSzPts val="1000"/>
              <a:tabLst>
                <a:tab pos="457200" algn="l"/>
              </a:tabLst>
            </a:pPr>
            <a:r>
              <a:rPr lang="ru-RU" sz="4800" dirty="0" smtClean="0">
                <a:solidFill>
                  <a:prstClr val="white"/>
                </a:solidFill>
                <a:latin typeface="Times New Roman"/>
                <a:ea typeface="Times New Roman"/>
              </a:rPr>
              <a:t>-</a:t>
            </a:r>
            <a:r>
              <a:rPr lang="ru-RU" sz="3200" dirty="0">
                <a:solidFill>
                  <a:prstClr val="white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 smtClean="0">
                <a:solidFill>
                  <a:prstClr val="white"/>
                </a:solidFill>
                <a:latin typeface="Times New Roman"/>
                <a:ea typeface="Times New Roman"/>
              </a:rPr>
              <a:t>урсы </a:t>
            </a:r>
            <a:r>
              <a:rPr lang="ru-RU" sz="3200" dirty="0">
                <a:solidFill>
                  <a:prstClr val="white"/>
                </a:solidFill>
                <a:latin typeface="Times New Roman"/>
                <a:ea typeface="Times New Roman"/>
              </a:rPr>
              <a:t>повышения квалификации;</a:t>
            </a:r>
            <a:endParaRPr lang="ru-RU" sz="3200" dirty="0">
              <a:solidFill>
                <a:prstClr val="white"/>
              </a:solidFill>
              <a:latin typeface="Times New Roman"/>
              <a:ea typeface="Calibri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ru-RU" sz="3200" dirty="0" smtClean="0">
                <a:solidFill>
                  <a:prstClr val="white"/>
                </a:solidFill>
                <a:latin typeface="Times New Roman"/>
                <a:ea typeface="Times New Roman"/>
              </a:rPr>
              <a:t>-мастер-классы;</a:t>
            </a:r>
            <a:endParaRPr lang="ru-RU" sz="3200" dirty="0">
              <a:solidFill>
                <a:prstClr val="white"/>
              </a:solidFill>
              <a:latin typeface="Times New Roman"/>
              <a:ea typeface="Calibri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ru-RU" sz="3200" dirty="0" smtClean="0">
                <a:solidFill>
                  <a:prstClr val="white"/>
                </a:solidFill>
                <a:latin typeface="Times New Roman"/>
                <a:ea typeface="Times New Roman"/>
              </a:rPr>
              <a:t>-посещение уроков по </a:t>
            </a:r>
            <a:r>
              <a:rPr lang="ru-RU" sz="3200" dirty="0">
                <a:solidFill>
                  <a:prstClr val="white"/>
                </a:solidFill>
                <a:latin typeface="Times New Roman"/>
                <a:ea typeface="Times New Roman"/>
              </a:rPr>
              <a:t>обмену опытом</a:t>
            </a:r>
            <a:endParaRPr lang="ru-RU" sz="3200" dirty="0">
              <a:solidFill>
                <a:prstClr val="white"/>
              </a:solidFill>
              <a:latin typeface="Times New Roman"/>
              <a:ea typeface="Calibri"/>
            </a:endParaRPr>
          </a:p>
          <a:p>
            <a:pPr lvl="0" algn="just"/>
            <a:r>
              <a:rPr lang="ru-RU" sz="2000" dirty="0">
                <a:solidFill>
                  <a:prstClr val="white"/>
                </a:solidFill>
                <a:latin typeface="Times New Roman"/>
                <a:ea typeface="Calibri"/>
              </a:rPr>
              <a:t> </a:t>
            </a:r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64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1150"/>
          <a:stretch/>
        </p:blipFill>
        <p:spPr>
          <a:xfrm>
            <a:off x="341027" y="993796"/>
            <a:ext cx="2655250" cy="38164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34391" y="1813066"/>
            <a:ext cx="4704841" cy="31069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619" y="1014130"/>
            <a:ext cx="2797842" cy="4128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1989" r="4704"/>
          <a:stretch/>
        </p:blipFill>
        <p:spPr>
          <a:xfrm>
            <a:off x="354384" y="2439213"/>
            <a:ext cx="3065488" cy="4145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97" y="3096639"/>
            <a:ext cx="2523533" cy="35346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4" r="5916" b="4255"/>
          <a:stretch/>
        </p:blipFill>
        <p:spPr>
          <a:xfrm rot="16200000">
            <a:off x="5802308" y="3524026"/>
            <a:ext cx="3549013" cy="257239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9" b="9079"/>
          <a:stretch/>
        </p:blipFill>
        <p:spPr bwMode="auto">
          <a:xfrm>
            <a:off x="354384" y="1713614"/>
            <a:ext cx="3131012" cy="449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526" y="1693646"/>
            <a:ext cx="3076299" cy="463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3" r="18012"/>
          <a:stretch/>
        </p:blipFill>
        <p:spPr bwMode="auto">
          <a:xfrm rot="5400000">
            <a:off x="3104226" y="1269821"/>
            <a:ext cx="2964873" cy="375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 r="15641"/>
          <a:stretch/>
        </p:blipFill>
        <p:spPr bwMode="auto">
          <a:xfrm rot="5400000">
            <a:off x="1436179" y="2130045"/>
            <a:ext cx="3551343" cy="487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-11353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Участие учителей в конкурсах, семинарах, </a:t>
            </a:r>
            <a:r>
              <a:rPr lang="ru-RU" sz="3600" b="1" dirty="0" err="1" smtClean="0"/>
              <a:t>вебинарах</a:t>
            </a:r>
            <a:r>
              <a:rPr lang="ru-RU" sz="3600" b="1" dirty="0" smtClean="0"/>
              <a:t>, публикации, мастер- классы</a:t>
            </a:r>
            <a:endParaRPr lang="ru-RU" sz="36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82" y="2033362"/>
            <a:ext cx="2855019" cy="381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8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19551" r="12857" b="14300"/>
          <a:stretch/>
        </p:blipFill>
        <p:spPr>
          <a:xfrm>
            <a:off x="251520" y="332656"/>
            <a:ext cx="2592288" cy="32662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 b="10100"/>
          <a:stretch/>
        </p:blipFill>
        <p:spPr>
          <a:xfrm>
            <a:off x="4850870" y="3645025"/>
            <a:ext cx="3944301" cy="29320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00" b="10100"/>
          <a:stretch/>
        </p:blipFill>
        <p:spPr>
          <a:xfrm>
            <a:off x="5148064" y="332656"/>
            <a:ext cx="3647107" cy="26599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1" b="9051"/>
          <a:stretch/>
        </p:blipFill>
        <p:spPr>
          <a:xfrm>
            <a:off x="2018318" y="332657"/>
            <a:ext cx="2778313" cy="33123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 t="4851" r="5118" b="8000"/>
          <a:stretch/>
        </p:blipFill>
        <p:spPr>
          <a:xfrm>
            <a:off x="619214" y="909126"/>
            <a:ext cx="2333742" cy="31754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8" t="4851" r="6520" b="11150"/>
          <a:stretch/>
        </p:blipFill>
        <p:spPr>
          <a:xfrm>
            <a:off x="2606825" y="1412776"/>
            <a:ext cx="3063034" cy="37924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0" t="3800" r="17740" b="27951"/>
          <a:stretch/>
        </p:blipFill>
        <p:spPr>
          <a:xfrm>
            <a:off x="5855629" y="1274013"/>
            <a:ext cx="2641056" cy="37319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53" y="3645025"/>
            <a:ext cx="4033223" cy="2853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13" y="3645025"/>
            <a:ext cx="3894272" cy="280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5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20072" y="417246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</a:rPr>
              <a:t>Международный конкурс по математике «Ребус»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58" y="1125132"/>
            <a:ext cx="2654665" cy="35635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25132"/>
            <a:ext cx="2520280" cy="33268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1171441"/>
            <a:ext cx="2746168" cy="33268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1"/>
            <a:ext cx="2664295" cy="34412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68961"/>
            <a:ext cx="2592288" cy="33905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3068961"/>
            <a:ext cx="2766920" cy="33304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58" y="2523072"/>
            <a:ext cx="2952328" cy="393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533" y="47914"/>
            <a:ext cx="82135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Участие учащихся в конкурсах, олимпиадах, </a:t>
            </a:r>
          </a:p>
          <a:p>
            <a:pPr algn="ctr"/>
            <a:r>
              <a:rPr lang="ru-RU" sz="3200" b="1" dirty="0" smtClean="0"/>
              <a:t>научно-практических конференциях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4546" y="3321222"/>
            <a:ext cx="3517814" cy="24872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519" y="1134752"/>
            <a:ext cx="2494979" cy="33328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/>
          <a:stretch/>
        </p:blipFill>
        <p:spPr>
          <a:xfrm>
            <a:off x="5004048" y="1094526"/>
            <a:ext cx="2541656" cy="335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8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1"/>
          <a:stretch/>
        </p:blipFill>
        <p:spPr>
          <a:xfrm>
            <a:off x="323528" y="271649"/>
            <a:ext cx="3024336" cy="4317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3182" r="4326" b="16338"/>
          <a:stretch/>
        </p:blipFill>
        <p:spPr>
          <a:xfrm>
            <a:off x="5580112" y="279223"/>
            <a:ext cx="3297322" cy="2933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4767" r="2750" b="7923"/>
          <a:stretch/>
        </p:blipFill>
        <p:spPr>
          <a:xfrm>
            <a:off x="4810365" y="2276872"/>
            <a:ext cx="4045096" cy="2779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3715" b="5819"/>
          <a:stretch/>
        </p:blipFill>
        <p:spPr>
          <a:xfrm>
            <a:off x="4468705" y="3666390"/>
            <a:ext cx="4386755" cy="28932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6" b="13182"/>
          <a:stretch/>
        </p:blipFill>
        <p:spPr>
          <a:xfrm>
            <a:off x="1019364" y="299374"/>
            <a:ext cx="4575706" cy="27695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8975" r="8263" b="10026"/>
          <a:stretch/>
        </p:blipFill>
        <p:spPr>
          <a:xfrm>
            <a:off x="1063754" y="2295588"/>
            <a:ext cx="4516357" cy="2705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/>
          <a:stretch/>
        </p:blipFill>
        <p:spPr>
          <a:xfrm>
            <a:off x="323527" y="1878412"/>
            <a:ext cx="3446116" cy="45513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4" t="18500" r="13532"/>
          <a:stretch/>
        </p:blipFill>
        <p:spPr>
          <a:xfrm>
            <a:off x="3578623" y="827928"/>
            <a:ext cx="2996797" cy="44732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3801"/>
          <a:stretch/>
        </p:blipFill>
        <p:spPr>
          <a:xfrm>
            <a:off x="683568" y="2156220"/>
            <a:ext cx="3086075" cy="44496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5" t="15350" r="10728" b="10100"/>
          <a:stretch/>
        </p:blipFill>
        <p:spPr>
          <a:xfrm>
            <a:off x="3923928" y="2119141"/>
            <a:ext cx="3064579" cy="444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3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</TotalTime>
  <Words>309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lvetica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Л</cp:lastModifiedBy>
  <cp:revision>57</cp:revision>
  <dcterms:created xsi:type="dcterms:W3CDTF">2022-04-05T07:18:05Z</dcterms:created>
  <dcterms:modified xsi:type="dcterms:W3CDTF">2022-04-14T15:47:58Z</dcterms:modified>
</cp:coreProperties>
</file>